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939598"/>
    <a:srgbClr val="C8C8C8"/>
    <a:srgbClr val="646464"/>
    <a:srgbClr val="0E94C5"/>
    <a:srgbClr val="004A82"/>
    <a:srgbClr val="6E6E6E"/>
    <a:srgbClr val="004578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99" autoAdjust="0"/>
  </p:normalViewPr>
  <p:slideViewPr>
    <p:cSldViewPr snapToGrid="0" snapToObjects="1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5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05BF6-4BF0-4FE1-9EE3-1F04DAE84E93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514C-4BC7-4803-963D-058471FED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490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7FE1-6B33-45DF-A731-06FC951374DF}" type="datetimeFigureOut">
              <a:rPr lang="de-DE" smtClean="0"/>
              <a:t>30.05.2022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444500" y="685800"/>
            <a:ext cx="6096000" cy="3429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17500" y="4343400"/>
            <a:ext cx="6223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C908-62AA-49C5-AE6F-1FD4581A76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82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432000" indent="-144000" algn="l" defTabSz="914400" rtl="0" eaLnBrk="1" latinLnBrk="0" hangingPunct="1">
      <a:buClr>
        <a:schemeClr val="accent1"/>
      </a:buClr>
      <a:buFont typeface="Wingdings" panose="05000000000000000000" pitchFamily="2" charset="2"/>
      <a:buChar char="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6542EBD-E27D-4841-80E2-949CCC25D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301069"/>
            <a:ext cx="11749088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4" name="Textfeld 23"/>
          <p:cNvSpPr txBox="1"/>
          <p:nvPr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  <p:pic>
        <p:nvPicPr>
          <p:cNvPr id="31" name="Picture 2" descr="C:\Users\thanselmann\Desktop\Bild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11E4019-1DE1-487C-8210-31BE43BD2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4000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AA2A53-D437-49CF-89A5-DA90F7D6CE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400" y="4478401"/>
            <a:ext cx="8083550" cy="45555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54408B6E-387B-4C0A-A504-74C5345D7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9" name="Picture 2" descr="C:\Users\thanselmann\Desktop\Bild1.png">
            <a:extLst>
              <a:ext uri="{FF2B5EF4-FFF2-40B4-BE49-F238E27FC236}">
                <a16:creationId xmlns:a16="http://schemas.microsoft.com/office/drawing/2014/main" id="{03D539D5-562D-4566-B476-7B765B78BA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5788674-E909-4955-A342-274BDE4F0A6F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7285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individue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C8CB2A2-6739-4CA7-83E8-3AAA8B2F5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510"/>
            <a:ext cx="12192000" cy="1078992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 bwMode="gray">
          <a:xfrm>
            <a:off x="-1" y="1078280"/>
            <a:ext cx="12192000" cy="5771094"/>
          </a:xfrm>
        </p:spPr>
        <p:txBody>
          <a:bodyPr tIns="540000"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301069"/>
            <a:ext cx="11749087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Picture 2" descr="C:\Users\thanselmann\Desktop\Bild1.png">
            <a:extLst>
              <a:ext uri="{FF2B5EF4-FFF2-40B4-BE49-F238E27FC236}">
                <a16:creationId xmlns:a16="http://schemas.microsoft.com/office/drawing/2014/main" id="{5094B8A4-12E1-4DF4-AE7E-727BF97DD0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901AA98-E1DE-4495-BE6F-057C48116038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32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individuell_Produ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A78C73D-14DB-4628-8F3A-6B7D41AB0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" y="4301069"/>
            <a:ext cx="11750400" cy="1470025"/>
          </a:xfrm>
          <a:solidFill>
            <a:srgbClr val="4D4D4D">
              <a:alpha val="74902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625"/>
            <a:ext cx="10774863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2" name="Picture 2" descr="C:\Users\thanselmann\Desktop\Bild1.png">
            <a:extLst>
              <a:ext uri="{FF2B5EF4-FFF2-40B4-BE49-F238E27FC236}">
                <a16:creationId xmlns:a16="http://schemas.microsoft.com/office/drawing/2014/main" id="{5094B8A4-12E1-4DF4-AE7E-727BF97DD0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901AA98-E1DE-4495-BE6F-057C48116038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D7BA223-ED05-4D8E-8BD0-7207B05AB5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2075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F9F3E6CC-77B4-493C-B88B-66C0B44E48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65550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2DC065D2-2969-4476-BB2F-5B6613A7D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9025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8737A3F2-1292-4B18-AA5D-2F0476E0A6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72500" y="1371600"/>
            <a:ext cx="2190750" cy="275272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749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990B5B0-CB92-42CF-B74B-7CDFC53C8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-2" y="4302000"/>
            <a:ext cx="11750400" cy="1470025"/>
          </a:xfrm>
          <a:solidFill>
            <a:srgbClr val="4D4D4D">
              <a:alpha val="65098"/>
            </a:srgbClr>
          </a:solidFill>
          <a:ln w="12700">
            <a:noFill/>
          </a:ln>
        </p:spPr>
        <p:txBody>
          <a:bodyPr lIns="432000" tIns="288000" rIns="432000"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5162400"/>
            <a:ext cx="10757676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13" name="Picture 2" descr="C:\Users\thanselmann\Desktop\Bild1.png">
            <a:extLst>
              <a:ext uri="{FF2B5EF4-FFF2-40B4-BE49-F238E27FC236}">
                <a16:creationId xmlns:a16="http://schemas.microsoft.com/office/drawing/2014/main" id="{9F4257F5-B2A5-4FB6-9DA9-9F91457B08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6BA2BB1-7A00-41ED-B6F9-AA4F33C87792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778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04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5200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956EA7F-347F-4BD6-9010-F1CC30D3DFC4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flange connections for wafer valves GEMÜ R470 Tugela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5806DDEF-C9DC-4704-83A7-5A8BC38751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2000" y="1665288"/>
            <a:ext cx="113112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3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FFF3B8E-B6BA-42A9-BB23-AD0B4DDC8643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flange connections for wafer valves GEMÜ R470 Tugela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5200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8D6C1641-C8F0-4F91-AB9B-FA66C0B18B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000" y="1665288"/>
            <a:ext cx="5410800" cy="4755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B3561611-93A8-4C36-9D1E-AB77CC2BBE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8886" y="1666800"/>
            <a:ext cx="5410202" cy="47555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5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99" userDrawn="1">
          <p15:clr>
            <a:srgbClr val="FBAE40"/>
          </p15:clr>
        </p15:guide>
        <p15:guide id="5" pos="36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2000" y="799200"/>
            <a:ext cx="11311200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AC7004-C9AA-4718-9B01-7A06D03F22EC}" type="datetime1">
              <a:rPr lang="de-DE" smtClean="0"/>
              <a:t>30.05.2022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Overview of flange connections for wafer valves GEMÜ R470 Tugela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ECD2B7C-D802-45B6-BEAC-1EAAEA183D5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2000" y="1193417"/>
            <a:ext cx="11311200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buNone/>
              <a:defRPr sz="1600">
                <a:solidFill>
                  <a:schemeClr val="tx1"/>
                </a:solidFill>
              </a:defRPr>
            </a:lvl8pPr>
            <a:lvl9pPr marL="0" indent="0" algn="l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1763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252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8B64934-E2B3-45D0-AFDB-64F3BCFD3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3414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127AF6-387D-460F-B860-B1C9A686930D}"/>
              </a:ext>
            </a:extLst>
          </p:cNvPr>
          <p:cNvSpPr txBox="1"/>
          <p:nvPr userDrawn="1"/>
        </p:nvSpPr>
        <p:spPr bwMode="gray">
          <a:xfrm>
            <a:off x="444866" y="4476750"/>
            <a:ext cx="8083547" cy="573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Vielen Dank für die Aufmerksamkeit!</a:t>
            </a:r>
          </a:p>
        </p:txBody>
      </p:sp>
      <p:pic>
        <p:nvPicPr>
          <p:cNvPr id="8" name="Picture 2" descr="C:\Users\thanselmann\Desktop\Bild1.png">
            <a:extLst>
              <a:ext uri="{FF2B5EF4-FFF2-40B4-BE49-F238E27FC236}">
                <a16:creationId xmlns:a16="http://schemas.microsoft.com/office/drawing/2014/main" id="{439F346E-F4EC-421B-9C8F-3DA9BD1433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8CBB66-867D-4D58-9EEA-C6B966989131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621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68B64934-E2B3-45D0-AFDB-64F3BCFD3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el 1"/>
          <p:cNvSpPr txBox="1">
            <a:spLocks/>
          </p:cNvSpPr>
          <p:nvPr userDrawn="1"/>
        </p:nvSpPr>
        <p:spPr bwMode="gray">
          <a:xfrm>
            <a:off x="0" y="4302000"/>
            <a:ext cx="8913600" cy="2213414"/>
          </a:xfrm>
          <a:prstGeom prst="rect">
            <a:avLst/>
          </a:prstGeom>
          <a:solidFill>
            <a:schemeClr val="tx2">
              <a:alpha val="75000"/>
            </a:schemeClr>
          </a:solidFill>
          <a:ln w="12700">
            <a:noFill/>
          </a:ln>
        </p:spPr>
        <p:txBody>
          <a:bodyPr vert="horz" lIns="295200" tIns="396000" rIns="33120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400" y="5031520"/>
            <a:ext cx="8083547" cy="1207356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3pPr>
            <a:lvl4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4pPr>
            <a:lvl5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6pPr>
            <a:lvl7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7pPr>
            <a:lvl8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8pPr>
            <a:lvl9pPr marL="0" indent="0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127AF6-387D-460F-B860-B1C9A686930D}"/>
              </a:ext>
            </a:extLst>
          </p:cNvPr>
          <p:cNvSpPr txBox="1"/>
          <p:nvPr userDrawn="1"/>
        </p:nvSpPr>
        <p:spPr bwMode="gray">
          <a:xfrm>
            <a:off x="444866" y="4476750"/>
            <a:ext cx="8083547" cy="573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Kontaktieren Sie uns für eine individuelle Beratung!</a:t>
            </a:r>
          </a:p>
        </p:txBody>
      </p:sp>
      <p:pic>
        <p:nvPicPr>
          <p:cNvPr id="8" name="Picture 2" descr="C:\Users\thanselmann\Desktop\Bild1.png">
            <a:extLst>
              <a:ext uri="{FF2B5EF4-FFF2-40B4-BE49-F238E27FC236}">
                <a16:creationId xmlns:a16="http://schemas.microsoft.com/office/drawing/2014/main" id="{40CC3A58-DE6B-4761-A35B-1D089A3965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44"/>
          <a:stretch/>
        </p:blipFill>
        <p:spPr bwMode="auto">
          <a:xfrm>
            <a:off x="8688920" y="342586"/>
            <a:ext cx="3049705" cy="35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6BA7D7-8FC3-4E1E-A260-18BD9E389E5E}"/>
              </a:ext>
            </a:extLst>
          </p:cNvPr>
          <p:cNvSpPr txBox="1"/>
          <p:nvPr userDrawn="1"/>
        </p:nvSpPr>
        <p:spPr bwMode="gray">
          <a:xfrm>
            <a:off x="9411104" y="6665559"/>
            <a:ext cx="2327520" cy="1591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www.</a:t>
            </a:r>
            <a:r>
              <a:rPr kumimoji="0" lang="de-DE" sz="1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gemu-group</a:t>
            </a:r>
            <a:r>
              <a:rPr kumimoji="0" lang="de-DE" sz="1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7658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A89C08C-B2AE-4499-A783-B9A16C2EB4C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256580" y="6683026"/>
            <a:ext cx="48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  <a:lvl2pPr marL="0" indent="0" algn="r">
              <a:defRPr sz="1000"/>
            </a:lvl2pPr>
            <a:lvl3pPr marL="0" indent="0" algn="r">
              <a:defRPr sz="1000">
                <a:solidFill>
                  <a:schemeClr val="tx1"/>
                </a:solidFill>
              </a:defRPr>
            </a:lvl3pPr>
            <a:lvl4pPr marL="0" indent="0" algn="r">
              <a:defRPr sz="1000">
                <a:solidFill>
                  <a:schemeClr val="tx1"/>
                </a:solidFill>
              </a:defRPr>
            </a:lvl4pPr>
            <a:lvl5pPr marL="0" indent="0" algn="r">
              <a:defRPr sz="1000">
                <a:solidFill>
                  <a:schemeClr val="tx1"/>
                </a:solidFill>
              </a:defRPr>
            </a:lvl5pPr>
            <a:lvl6pPr marL="0" indent="0" algn="r">
              <a:defRPr sz="1000">
                <a:solidFill>
                  <a:schemeClr val="tx1"/>
                </a:solidFill>
              </a:defRPr>
            </a:lvl6pPr>
            <a:lvl7pPr marL="0" indent="0" algn="r">
              <a:defRPr sz="1000">
                <a:solidFill>
                  <a:schemeClr val="tx1"/>
                </a:solidFill>
              </a:defRPr>
            </a:lvl7pPr>
            <a:lvl8pPr marL="0" indent="0" algn="r">
              <a:defRPr sz="1000">
                <a:solidFill>
                  <a:schemeClr val="tx1"/>
                </a:solidFill>
              </a:defRPr>
            </a:lvl8pPr>
            <a:lvl9pPr marL="0" indent="0" algn="r">
              <a:defRPr sz="1000">
                <a:solidFill>
                  <a:schemeClr val="tx1"/>
                </a:solidFill>
              </a:defRPr>
            </a:lvl9pPr>
          </a:lstStyle>
          <a:p>
            <a:fld id="{4ECD2B7C-D802-45B6-BEAC-1EAAEA183D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2000" y="1665288"/>
            <a:ext cx="11310460" cy="4753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2000" y="799200"/>
            <a:ext cx="11310461" cy="36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467621" y="6683026"/>
            <a:ext cx="960000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0" indent="0">
              <a:defRPr sz="1000"/>
            </a:lvl4pPr>
            <a:lvl5pPr marL="0" indent="0">
              <a:defRPr sz="1000"/>
            </a:lvl5pPr>
            <a:lvl6pPr marL="0" indent="0"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0" indent="0">
              <a:defRPr sz="1000">
                <a:solidFill>
                  <a:schemeClr val="tx1"/>
                </a:solidFill>
              </a:defRPr>
            </a:lvl8pPr>
            <a:lvl9pPr marL="0" indent="0">
              <a:defRPr sz="1000">
                <a:solidFill>
                  <a:schemeClr val="tx1"/>
                </a:solidFill>
              </a:defRPr>
            </a:lvl9pPr>
          </a:lstStyle>
          <a:p>
            <a:fld id="{307AF333-3ADE-4FD9-9AE2-43E6C6757066}" type="datetime1">
              <a:rPr lang="de-DE" smtClean="0"/>
              <a:t>30.05.2022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28799" y="6683026"/>
            <a:ext cx="8825471" cy="14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0" indent="0">
              <a:defRPr sz="1000">
                <a:solidFill>
                  <a:schemeClr val="tx1"/>
                </a:solidFill>
              </a:defRPr>
            </a:lvl4pPr>
            <a:lvl5pPr marL="0" indent="0">
              <a:defRPr sz="1000">
                <a:solidFill>
                  <a:schemeClr val="tx1"/>
                </a:solidFill>
              </a:defRPr>
            </a:lvl5pPr>
            <a:lvl6pPr marL="0" indent="0"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0" indent="0">
              <a:defRPr sz="1000">
                <a:solidFill>
                  <a:schemeClr val="tx1"/>
                </a:solidFill>
              </a:defRPr>
            </a:lvl8pPr>
            <a:lvl9pPr marL="0" indent="0">
              <a:defRPr sz="1000"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Overview of flange connections for wafer valves GEMÜ R470 Tugela</a:t>
            </a:r>
            <a:endParaRPr lang="de-DE" dirty="0"/>
          </a:p>
        </p:txBody>
      </p:sp>
      <p:pic>
        <p:nvPicPr>
          <p:cNvPr id="1026" name="Picture 2" descr="C:\Users\thanselmann\Desktop\Bild1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44" r="500"/>
          <a:stretch/>
        </p:blipFill>
        <p:spPr bwMode="auto">
          <a:xfrm>
            <a:off x="9805988" y="232828"/>
            <a:ext cx="1943100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0" r:id="rId2"/>
    <p:sldLayoutId id="2147483742" r:id="rId3"/>
    <p:sldLayoutId id="2147483732" r:id="rId4"/>
    <p:sldLayoutId id="2147483733" r:id="rId5"/>
    <p:sldLayoutId id="2147483734" r:id="rId6"/>
    <p:sldLayoutId id="2147483736" r:id="rId7"/>
    <p:sldLayoutId id="2147483737" r:id="rId8"/>
    <p:sldLayoutId id="2147483741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2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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504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FF98E-A961-41EA-9925-59C917BE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flange connections for wafer valves for GEMÜ </a:t>
            </a:r>
            <a:r>
              <a:rPr lang="en-US"/>
              <a:t>R470 Tugela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645919-4138-4805-9D83-BB0C183D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0DE0-6929-4AB9-BBBC-A0EB45CFA729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32848A-9746-499B-B261-D0A23E8B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flange connections for wafer valves GEMÜ R470 Tugela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064777-5AE9-451C-ACC6-3304F433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1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69D64841-4DE9-432B-AFA1-E6E49AE2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1193417"/>
            <a:ext cx="11311200" cy="812936"/>
          </a:xfrm>
        </p:spPr>
        <p:txBody>
          <a:bodyPr/>
          <a:lstStyle/>
          <a:p>
            <a:r>
              <a:rPr lang="en-US" dirty="0"/>
              <a:t>The hole pattern (oblong hole) of the wafer valve fits different connection types. The code of the largest flange connection is always given. </a:t>
            </a:r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560F2BF5-A09B-459F-8788-083397745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899"/>
              </p:ext>
            </p:extLst>
          </p:nvPr>
        </p:nvGraphicFramePr>
        <p:xfrm>
          <a:off x="432001" y="2503503"/>
          <a:ext cx="11423671" cy="3882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002">
                  <a:extLst>
                    <a:ext uri="{9D8B030D-6E8A-4147-A177-3AD203B41FA5}">
                      <a16:colId xmlns:a16="http://schemas.microsoft.com/office/drawing/2014/main" val="2865506642"/>
                    </a:ext>
                  </a:extLst>
                </a:gridCol>
                <a:gridCol w="1071695">
                  <a:extLst>
                    <a:ext uri="{9D8B030D-6E8A-4147-A177-3AD203B41FA5}">
                      <a16:colId xmlns:a16="http://schemas.microsoft.com/office/drawing/2014/main" val="2755656723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167083502"/>
                    </a:ext>
                  </a:extLst>
                </a:gridCol>
                <a:gridCol w="610615">
                  <a:extLst>
                    <a:ext uri="{9D8B030D-6E8A-4147-A177-3AD203B41FA5}">
                      <a16:colId xmlns:a16="http://schemas.microsoft.com/office/drawing/2014/main" val="1235120316"/>
                    </a:ext>
                  </a:extLst>
                </a:gridCol>
                <a:gridCol w="802667">
                  <a:extLst>
                    <a:ext uri="{9D8B030D-6E8A-4147-A177-3AD203B41FA5}">
                      <a16:colId xmlns:a16="http://schemas.microsoft.com/office/drawing/2014/main" val="268573452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13156183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84685629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466134872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05503018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771022950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1068964772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1874106064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458933888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3778819715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439984583"/>
                    </a:ext>
                  </a:extLst>
                </a:gridCol>
                <a:gridCol w="706641">
                  <a:extLst>
                    <a:ext uri="{9D8B030D-6E8A-4147-A177-3AD203B41FA5}">
                      <a16:colId xmlns:a16="http://schemas.microsoft.com/office/drawing/2014/main" val="2971919105"/>
                    </a:ext>
                  </a:extLst>
                </a:gridCol>
              </a:tblGrid>
              <a:tr h="3249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de-DE" dirty="0"/>
                        <a:t>Nennweite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8533"/>
                  </a:ext>
                </a:extLst>
              </a:tr>
              <a:tr h="50245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125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200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250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350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400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450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500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600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11098"/>
                  </a:ext>
                </a:extLst>
              </a:tr>
              <a:tr h="502456">
                <a:tc rowSpan="6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Anschlussart</a:t>
                      </a:r>
                    </a:p>
                  </a:txBody>
                  <a:tcPr vert="vert270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 10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1646940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 16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883978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CL150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714186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PN25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500850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PN40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224135"/>
                  </a:ext>
                </a:extLst>
              </a:tr>
              <a:tr h="502456">
                <a:tc vMerge="1">
                  <a:txBody>
                    <a:bodyPr/>
                    <a:lstStyle/>
                    <a:p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CL300</a:t>
                      </a:r>
                    </a:p>
                  </a:txBody>
                  <a:tcPr>
                    <a:solidFill>
                      <a:srgbClr val="3333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56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AA2B6-E861-48F1-AB78-6F27638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60CAE2-2C43-455B-8965-DA7D85FB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F1DA-FFC9-4AE9-8FA3-1C9135F1EA43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AA5C77-F21B-4B3C-A233-F49CCF6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flange connections for wafer valves GEMÜ R470 Tugela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A8614-F342-43B5-881E-A6BB25BF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2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FD6B362-B129-4EFC-90CD-E239408B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D163DE-5085-4D74-9DEB-407F63C0F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22" y="1709581"/>
            <a:ext cx="2797354" cy="39550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E53371-F056-465E-81C2-9858BE344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646" y="1709581"/>
            <a:ext cx="2797354" cy="3955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6368C4-E87F-47E2-BE67-C282125182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171" y="1709581"/>
            <a:ext cx="2797355" cy="39550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17BD07-F3F8-4BAB-9394-C7492764F1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695" y="1709580"/>
            <a:ext cx="2797355" cy="39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AA2B6-E861-48F1-AB78-6F27638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60CAE2-2C43-455B-8965-DA7D85FB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C5E1-2E03-4C5F-A574-4DB665CF80AF}" type="datetime1">
              <a:rPr lang="de-DE" smtClean="0"/>
              <a:t>30.05.2022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AA5C77-F21B-4B3C-A233-F49CCF6E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flange connections for wafer valves GEMÜ R470 Tugela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7A8614-F342-43B5-881E-A6BB25BF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2B7C-D802-45B6-BEAC-1EAAEA183D56}" type="slidenum">
              <a:rPr lang="de-DE" smtClean="0"/>
              <a:t>3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FD6B362-B129-4EFC-90CD-E239408BB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255FAA0-63AC-4009-A2DF-B5A81BE376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939636"/>
            <a:ext cx="2735781" cy="38679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2DEC63-85B1-4FEE-8F0F-320BF42543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49" y="1939636"/>
            <a:ext cx="2735782" cy="38679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899973-3289-4ECE-827A-A2DD4E577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99" y="1939636"/>
            <a:ext cx="2735781" cy="38679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D24FF78-029E-4AB0-8C2B-6847937022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148" y="1939636"/>
            <a:ext cx="2735781" cy="38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ster_DE_22122017">
  <a:themeElements>
    <a:clrScheme name="GEMÜ_Corporate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003366"/>
      </a:accent3>
      <a:accent4>
        <a:srgbClr val="6699CC"/>
      </a:accent4>
      <a:accent5>
        <a:srgbClr val="669999"/>
      </a:accent5>
      <a:accent6>
        <a:srgbClr val="99CCCC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12700"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400" rtl="0" eaLnBrk="1" latinLnBrk="0" hangingPunct="1">
          <a:spcBef>
            <a:spcPts val="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"/>
          <a:defRPr sz="1400" kern="1200" dirty="0" err="1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MÜ_PowerPoint_Vorlage_16x9.potx" id="{CA143703-69C1-4614-B6B2-A3E03415A6EB}" vid="{A74D0C32-6EEB-49BD-B2D8-2ACDAA4E3496}"/>
    </a:ext>
  </a:extLst>
</a:theme>
</file>

<file path=ppt/theme/theme2.xml><?xml version="1.0" encoding="utf-8"?>
<a:theme xmlns:a="http://schemas.openxmlformats.org/drawingml/2006/main" name="Larissa">
  <a:themeElements>
    <a:clrScheme name="GEMÜ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999999"/>
      </a:accent3>
      <a:accent4>
        <a:srgbClr val="A00000"/>
      </a:accent4>
      <a:accent5>
        <a:srgbClr val="D9D9D9"/>
      </a:accent5>
      <a:accent6>
        <a:srgbClr val="333333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GEMÜ">
      <a:dk1>
        <a:srgbClr val="333333"/>
      </a:dk1>
      <a:lt1>
        <a:srgbClr val="FFFFFF"/>
      </a:lt1>
      <a:dk2>
        <a:srgbClr val="4D4D4D"/>
      </a:dk2>
      <a:lt2>
        <a:srgbClr val="D9D9D9"/>
      </a:lt2>
      <a:accent1>
        <a:srgbClr val="D80000"/>
      </a:accent1>
      <a:accent2>
        <a:srgbClr val="666666"/>
      </a:accent2>
      <a:accent3>
        <a:srgbClr val="999999"/>
      </a:accent3>
      <a:accent4>
        <a:srgbClr val="A00000"/>
      </a:accent4>
      <a:accent5>
        <a:srgbClr val="D9D9D9"/>
      </a:accent5>
      <a:accent6>
        <a:srgbClr val="333333"/>
      </a:accent6>
      <a:hlink>
        <a:srgbClr val="D80000"/>
      </a:hlink>
      <a:folHlink>
        <a:srgbClr val="99999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MUEpedia_Produktdokument" ma:contentTypeID="0x010100ADE3F3D7C850F94C8B1F971DDB546BF80200FD9DF41FD4B23D44B453F9AFBDA1408E" ma:contentTypeVersion="193" ma:contentTypeDescription="Create a new document." ma:contentTypeScope="" ma:versionID="1d990001239c0c50409495f9801654b8">
  <xsd:schema xmlns:xsd="http://www.w3.org/2001/XMLSchema" xmlns:xs="http://www.w3.org/2001/XMLSchema" xmlns:p="http://schemas.microsoft.com/office/2006/metadata/properties" xmlns:ns1="http://schemas.microsoft.com/sharepoint/v3" xmlns:ns2="6d837a18-9c47-40c7-a629-f0c5c0049791" xmlns:ns3="http://schemas.microsoft.com/sharepoint/v4" xmlns:ns4="ebf21f6b-8323-40ce-9958-0876ccbe7baf" targetNamespace="http://schemas.microsoft.com/office/2006/metadata/properties" ma:root="true" ma:fieldsID="f48069689ffec91b621ac6d91f6a1396" ns1:_="" ns2:_="" ns3:_="" ns4:_="">
    <xsd:import namespace="http://schemas.microsoft.com/sharepoint/v3"/>
    <xsd:import namespace="6d837a18-9c47-40c7-a629-f0c5c0049791"/>
    <xsd:import namespace="http://schemas.microsoft.com/sharepoint/v4"/>
    <xsd:import namespace="ebf21f6b-8323-40ce-9958-0876ccbe7baf"/>
    <xsd:element name="properties">
      <xsd:complexType>
        <xsd:sequence>
          <xsd:element name="documentManagement">
            <xsd:complexType>
              <xsd:all>
                <xsd:element ref="ns2:GEMUEpedia_FreigabestatusLookup" minOccurs="0"/>
                <xsd:element ref="ns2:GEMUEpedia_FreigabestatusLookup_x003a_GEMUEpedia_TitelEN" minOccurs="0"/>
                <xsd:element ref="ns2:GEMUEpedia_Dokumentname_Internet" minOccurs="0"/>
                <xsd:element ref="ns2:GEMUEpedia_Dokument_Artikelnummer" minOccurs="0"/>
                <xsd:element ref="ns2:GEMUEpedia_BroschuerenkennerLookup" minOccurs="0"/>
                <xsd:element ref="ns2:GEMUEpedia_BroschuerenkennerLookup_x003a_Text_EN" minOccurs="0"/>
                <xsd:element ref="ns2:GEMUEpedia_DokumenttypLookup" minOccurs="0"/>
                <xsd:element ref="ns2:GEMUEpedia_DokumenttypLookup_x003a_GEMUEpedia_TitelEN" minOccurs="0"/>
                <xsd:element ref="ns2:GEMUEProdukttypLookup" minOccurs="0"/>
                <xsd:element ref="ns2:GEMUEProdukttypLookup_x003a_ID" minOccurs="0"/>
                <xsd:element ref="ns2:ST4_Branchen" minOccurs="0"/>
                <xsd:element ref="ns2:ST4_Branchen_x003a_GEMUEpedia_TitelEN" minOccurs="0"/>
                <xsd:element ref="ns2:ST4_Branchen_x003a_ID" minOccurs="0"/>
                <xsd:element ref="ns2:ST4_Produktart" minOccurs="0"/>
                <xsd:element ref="ns2:ST4_Produktart_x003a_GEMUEpedia_TitelEN" minOccurs="0"/>
                <xsd:element ref="ns2:ST4_Produktart_x003a_ID" minOccurs="0"/>
                <xsd:element ref="ns2:GEMUEpedia_SoftwareVersion" minOccurs="0"/>
                <xsd:element ref="ns2:GEMUEpedia_DokumentationAktuell" minOccurs="0"/>
                <xsd:element ref="ns1:FormData" minOccurs="0"/>
                <xsd:element ref="ns2:GEMUEpedia_DokumentsprachenLookup" minOccurs="0"/>
                <xsd:element ref="ns2:GEMUEpedia_DokumentsprachenLookup_x003a_GEMUEpedia_TitelDE" minOccurs="0"/>
                <xsd:element ref="ns3:IconOverlay" minOccurs="0"/>
                <xsd:element ref="ns2:GEMUEpedia_WettberwerberLookup" minOccurs="0"/>
                <xsd:element ref="ns2:GEMUEpedia_WettberwerberLookup_x003a_Titel_EN" minOccurs="0"/>
                <xsd:element ref="ns2:ST4_Konformitaeten_Zulassungen" minOccurs="0"/>
                <xsd:element ref="ns2:GEMUEpedia_gueltig_ab" minOccurs="0"/>
                <xsd:element ref="ns2:GEMUEpedia_gueltig_bis" minOccurs="0"/>
                <xsd:element ref="ns2:GEMUEpedia_Druckdatei" minOccurs="0"/>
                <xsd:element ref="ns4:FilenameforEdit" minOccurs="0"/>
                <xsd:element ref="ns2:GEMUEpedia_Dokument_Masterartikelnummer" minOccurs="0"/>
                <xsd:element ref="ns2:GEMUEpedia_Export_Conexo" minOccurs="0"/>
                <xsd:element ref="ns2:GEMUEpedia_Verantwortlicher" minOccurs="0"/>
                <xsd:element ref="ns2:GEMUEpedia_customVersion" minOccurs="0"/>
                <xsd:element ref="ns2:GEMUEpedia_forceUpdate" minOccurs="0"/>
                <xsd:element ref="ns2:GEMUEpedia_Dokumentdatum" minOccurs="0"/>
                <xsd:element ref="ns2:GEMUEpedia_Vorgaenger_Dokument" minOccurs="0"/>
                <xsd:element ref="ns2:GEMUEpedia_ST4_Dokument" minOccurs="0"/>
                <xsd:element ref="ns2:GEMUEpedia_SchemaImport" minOccurs="0"/>
                <xsd:element ref="ns2:GP_Verwendung_Produktion_Logistik" minOccurs="0"/>
                <xsd:element ref="ns2:GEMUEpedia_showItemToUser" minOccurs="0"/>
                <xsd:element ref="ns2:GEMUEpedia_Haendler_Mitarbeiter" minOccurs="0"/>
                <xsd:element ref="ns2:GEMUEpedia_Haendler_Mitarbeiter_x003a_PISA_ID" minOccurs="0"/>
                <xsd:element ref="ns2:GEMUEpedia_Haendler_Mitarbeiter_x003a_ID" minOccurs="0"/>
                <xsd:element ref="ns2:GEMUEpedia_Haendler_Mitarbeiter_x003a_Distributor_ID" minOccurs="0"/>
                <xsd:element ref="ns2:GEMUEpedia_Haendlerfreigabe" minOccurs="0"/>
                <xsd:element ref="ns2:GEMUEpedia_Haendlerfreigabe_x003a_PISA_ID" minOccurs="0"/>
                <xsd:element ref="ns2:GEMUEpedia_Haendlerfreigabe_x003a_ID" minOccurs="0"/>
                <xsd:element ref="ns4:GEMUEpedia_Gruppierungskenner" minOccurs="0"/>
                <xsd:element ref="ns2:GP_Kein_Internet_Export" minOccurs="0"/>
                <xsd:element ref="ns2:GP_Dokumentdatum_Date" minOccurs="0"/>
                <xsd:element ref="ns2:GEMUEpedia_Dokument_Systembau" minOccurs="0"/>
                <xsd:element ref="ns4:Conexo_Icon_Statuts" minOccurs="0"/>
                <xsd:element ref="ns4:StartSync_SP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ormData" ma:index="26" nillable="true" ma:displayName="Form Data" ma:hidden="true" ma:internalName="Form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7a18-9c47-40c7-a629-f0c5c0049791" elementFormDefault="qualified">
    <xsd:import namespace="http://schemas.microsoft.com/office/2006/documentManagement/types"/>
    <xsd:import namespace="http://schemas.microsoft.com/office/infopath/2007/PartnerControls"/>
    <xsd:element name="GEMUEpedia_FreigabestatusLookup" ma:index="8" nillable="true" ma:displayName="GEMUEpedia_FreigabestatusLookup" ma:list="{b6fbacbc-8b6c-40d7-8b71-ed5af54d0450}" ma:internalName="GEMUEpedia_FreigabestatusLookup" ma:showField="GEMUEpedia_TitelDE" ma:web="6d837a18-9c47-40c7-a629-f0c5c0049791">
      <xsd:simpleType>
        <xsd:restriction base="dms:Lookup"/>
      </xsd:simpleType>
    </xsd:element>
    <xsd:element name="GEMUEpedia_FreigabestatusLookup_x003a_GEMUEpedia_TitelEN" ma:index="9" nillable="true" ma:displayName="GEMUEpedia_FreigabestatusLookup:GEMUEpedia_TitelEN" ma:list="{b6fbacbc-8b6c-40d7-8b71-ed5af54d0450}" ma:internalName="GEMUEpedia_FreigabestatusLookup_x003A_GEMUEpedia_TitelEN" ma:readOnly="true" ma:showField="GEMUEpedia_TitelEN" ma:web="6d837a18-9c47-40c7-a629-f0c5c0049791">
      <xsd:simpleType>
        <xsd:restriction base="dms:Lookup"/>
      </xsd:simpleType>
    </xsd:element>
    <xsd:element name="GEMUEpedia_Dokumentname_Internet" ma:index="10" nillable="true" ma:displayName="GEMUEpedia_Dokumentname_Internet" ma:internalName="GEMUEpedia_Dokumentname_Internet">
      <xsd:simpleType>
        <xsd:restriction base="dms:Text">
          <xsd:maxLength value="255"/>
        </xsd:restriction>
      </xsd:simpleType>
    </xsd:element>
    <xsd:element name="GEMUEpedia_Dokument_Artikelnummer" ma:index="11" nillable="true" ma:displayName="GEMUEpedia_Dokument_Artikelnummer" ma:internalName="GEMUEpedia_Dokument_Artikelnummer">
      <xsd:simpleType>
        <xsd:restriction base="dms:Text">
          <xsd:maxLength value="255"/>
        </xsd:restriction>
      </xsd:simpleType>
    </xsd:element>
    <xsd:element name="GEMUEpedia_BroschuerenkennerLookup" ma:index="12" nillable="true" ma:displayName="GEMUEpedia_BroschuerenkennerLookup" ma:list="{08072aed-54c7-47b9-8c39-f04570728996}" ma:internalName="GEMUEpedia_BroschuerenkennerLookup" ma:showField="Title" ma:web="6d837a18-9c47-40c7-a629-f0c5c0049791">
      <xsd:simpleType>
        <xsd:restriction base="dms:Lookup"/>
      </xsd:simpleType>
    </xsd:element>
    <xsd:element name="GEMUEpedia_BroschuerenkennerLookup_x003a_Text_EN" ma:index="13" nillable="true" ma:displayName="GEMUEpedia_BroschuerenkennerLookup:Text_EN" ma:list="{08072aed-54c7-47b9-8c39-f04570728996}" ma:internalName="GEMUEpedia_BroschuerenkennerLookup_x003A_Text_EN" ma:readOnly="true" ma:showField="Text_EN" ma:web="6d837a18-9c47-40c7-a629-f0c5c0049791">
      <xsd:simpleType>
        <xsd:restriction base="dms:Lookup"/>
      </xsd:simpleType>
    </xsd:element>
    <xsd:element name="GEMUEpedia_DokumenttypLookup" ma:index="14" nillable="true" ma:displayName="GEMUEpedia_DokumenttypLookup" ma:list="{f4acba3d-f17e-4a0e-bd72-bc4089075859}" ma:internalName="GEMUEpedia_DokumenttypLookup" ma:showField="GEMUEpedia_TitelDE" ma:web="6d837a18-9c47-40c7-a629-f0c5c0049791">
      <xsd:simpleType>
        <xsd:restriction base="dms:Lookup"/>
      </xsd:simpleType>
    </xsd:element>
    <xsd:element name="GEMUEpedia_DokumenttypLookup_x003a_GEMUEpedia_TitelEN" ma:index="15" nillable="true" ma:displayName="GEMUEpedia_DokumenttypLookup:GEMUEpedia_TitelEN" ma:list="{f4acba3d-f17e-4a0e-bd72-bc4089075859}" ma:internalName="GEMUEpedia_DokumenttypLookup_x003A_GEMUEpedia_TitelEN" ma:readOnly="true" ma:showField="GEMUEpedia_TitelEN" ma:web="6d837a18-9c47-40c7-a629-f0c5c0049791">
      <xsd:simpleType>
        <xsd:restriction base="dms:Lookup"/>
      </xsd:simpleType>
    </xsd:element>
    <xsd:element name="GEMUEProdukttypLookup" ma:index="16" nillable="true" ma:displayName="GEMUEProdukttypLookup" ma:list="{5c28eefe-1dde-4866-886b-c300e1afeb9a}" ma:internalName="GEMUEProdukttypLookup" ma:showField="GEMUEProdukttyp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rodukttypLookup_x003a_ID" ma:index="17" nillable="true" ma:displayName="GEMUEProdukttypLookup:ID" ma:list="{5c28eefe-1dde-4866-886b-c300e1afeb9a}" ma:internalName="GEMUEProdukttypLookup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" ma:index="18" nillable="true" ma:displayName="ST4_Branchen" ma:list="{f7082812-d4c9-4a73-ade6-279ff95ac574}" ma:internalName="ST4_Branchen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_x003a_GEMUEpedia_TitelEN" ma:index="19" nillable="true" ma:displayName="ST4_Branchen:GEMUEpedia_TitelEN" ma:list="{f7082812-d4c9-4a73-ade6-279ff95ac574}" ma:internalName="ST4_Branchen_x003A_GEMUEpedia_TitelEN" ma:readOnly="true" ma:showField="GEMUEpedia_TitelEN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Branchen_x003a_ID" ma:index="20" nillable="true" ma:displayName="ST4_Branchen:ID" ma:list="{f7082812-d4c9-4a73-ade6-279ff95ac574}" ma:internalName="ST4_Branchen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" ma:index="21" nillable="true" ma:displayName="ST4_Produktart" ma:list="{ec47aa61-9db5-4bf0-b542-f82062c86eb3}" ma:internalName="ST4_Produktart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_x003a_GEMUEpedia_TitelEN" ma:index="22" nillable="true" ma:displayName="ST4_Produktart:GEMUEpedia_TitelEN" ma:list="{ec47aa61-9db5-4bf0-b542-f82062c86eb3}" ma:internalName="ST4_Produktart_x003A_GEMUEpedia_TitelEN" ma:readOnly="true" ma:showField="GEMUEpedia_TitelEN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T4_Produktart_x003a_ID" ma:index="23" nillable="true" ma:displayName="ST4_Produktart:ID" ma:list="{ec47aa61-9db5-4bf0-b542-f82062c86eb3}" ma:internalName="ST4_Produktart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SoftwareVersion" ma:index="24" nillable="true" ma:displayName="GEMUEpedia_SoftwareVersion" ma:internalName="GEMUEpedia_SoftwareVersion">
      <xsd:simpleType>
        <xsd:restriction base="dms:Text">
          <xsd:maxLength value="255"/>
        </xsd:restriction>
      </xsd:simpleType>
    </xsd:element>
    <xsd:element name="GEMUEpedia_DokumentationAktuell" ma:index="25" nillable="true" ma:displayName="GEMUEpedia_DokumentationAktuell" ma:default="1" ma:internalName="GEMUEpedia_DokumentationAktuell">
      <xsd:simpleType>
        <xsd:restriction base="dms:Boolean"/>
      </xsd:simpleType>
    </xsd:element>
    <xsd:element name="GEMUEpedia_DokumentsprachenLookup" ma:index="27" nillable="true" ma:displayName="GEMUEpedia_DokumentsprachenLookup" ma:list="{f1567404-bdca-475f-9831-6dab645fab26}" ma:internalName="GEMUEpedia_DokumentsprachenLookup" ma:showField="GEMUEpedia_Identifier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DokumentsprachenLookup_x003a_GEMUEpedia_TitelDE" ma:index="28" nillable="true" ma:displayName="GEMUEpedia_DokumentsprachenLookup:GEMUEpedia_TitelDE" ma:list="{f1567404-bdca-475f-9831-6dab645fab26}" ma:internalName="GEMUEpedia_DokumentsprachenLookup_x003A_GEMUEpedia_TitelDE" ma:readOnly="true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WettberwerberLookup" ma:index="30" nillable="true" ma:displayName="GEMUEpedia_WettberwerberLookup" ma:list="{f125baa0-9fb3-4ee3-9bca-bf51fe1dea15}" ma:internalName="GEMUEpedia_WettberwerberLookup" ma:showField="Title" ma:web="6d837a18-9c47-40c7-a629-f0c5c0049791">
      <xsd:simpleType>
        <xsd:restriction base="dms:Lookup"/>
      </xsd:simpleType>
    </xsd:element>
    <xsd:element name="GEMUEpedia_WettberwerberLookup_x003a_Titel_EN" ma:index="31" nillable="true" ma:displayName="GEMUEpedia_WettberwerberLookup:Titel_EN" ma:list="{f125baa0-9fb3-4ee3-9bca-bf51fe1dea15}" ma:internalName="GEMUEpedia_WettberwerberLookup_x003A_Titel_EN" ma:readOnly="true" ma:showField="Titel_EN" ma:web="6d837a18-9c47-40c7-a629-f0c5c0049791">
      <xsd:simpleType>
        <xsd:restriction base="dms:Lookup"/>
      </xsd:simpleType>
    </xsd:element>
    <xsd:element name="ST4_Konformitaeten_Zulassungen" ma:index="32" nillable="true" ma:displayName="ST4_Konformitaeten_Zulassungen" ma:list="{6b87bce5-cfff-418d-a3f6-e6c578a20309}" ma:internalName="ST4_Konformitaeten_Zulassungen0" ma:showField="GEMUEpedia_TitelD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gueltig_ab" ma:index="33" nillable="true" ma:displayName="GEMUEpedia_gueltig_ab" ma:format="DateOnly" ma:internalName="GEMUEpedia_gueltig_ab">
      <xsd:simpleType>
        <xsd:restriction base="dms:DateTime"/>
      </xsd:simpleType>
    </xsd:element>
    <xsd:element name="GEMUEpedia_gueltig_bis" ma:index="34" nillable="true" ma:displayName="GEMUEpedia_gueltig_bis" ma:format="DateOnly" ma:internalName="GEMUEpedia_gueltig_bis">
      <xsd:simpleType>
        <xsd:restriction base="dms:DateTime"/>
      </xsd:simpleType>
    </xsd:element>
    <xsd:element name="GEMUEpedia_Druckdatei" ma:index="37" nillable="true" ma:displayName="GEMUEpedia_Druckdatei" ma:default="0" ma:internalName="GEMUEpedia_Druckdatei">
      <xsd:simpleType>
        <xsd:restriction base="dms:Boolean"/>
      </xsd:simpleType>
    </xsd:element>
    <xsd:element name="GEMUEpedia_Dokument_Masterartikelnummer" ma:index="39" nillable="true" ma:displayName="GEMUEpedia_Dokument_Masterartikelnummer" ma:internalName="GEMUEpedia_Dokument_Masterartikelnummer">
      <xsd:simpleType>
        <xsd:restriction base="dms:Text">
          <xsd:maxLength value="255"/>
        </xsd:restriction>
      </xsd:simpleType>
    </xsd:element>
    <xsd:element name="GEMUEpedia_Export_Conexo" ma:index="40" nillable="true" ma:displayName="GEMUEpedia_Export_Conexo" ma:default="0" ma:internalName="GEMUEpedia_Export_Conexo" ma:readOnly="false">
      <xsd:simpleType>
        <xsd:restriction base="dms:Boolean"/>
      </xsd:simpleType>
    </xsd:element>
    <xsd:element name="GEMUEpedia_Verantwortlicher" ma:index="41" nillable="true" ma:displayName="GEMUEpedia_Verantwortlicher" ma:list="UserInfo" ma:SharePointGroup="0" ma:internalName="GEMUEpedia_Verantwortlich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EMUEpedia_customVersion" ma:index="42" nillable="true" ma:displayName="GEMUEpedia_customVersion" ma:default="0000.00.00" ma:internalName="GEMUEpedia_customVersion">
      <xsd:simpleType>
        <xsd:restriction base="dms:Text">
          <xsd:maxLength value="255"/>
        </xsd:restriction>
      </xsd:simpleType>
    </xsd:element>
    <xsd:element name="GEMUEpedia_forceUpdate" ma:index="44" nillable="true" ma:displayName="GEMUEpedia_forceUpdate" ma:default="0" ma:internalName="GEMUEpedia_forceUpdate">
      <xsd:simpleType>
        <xsd:restriction base="dms:Boolean"/>
      </xsd:simpleType>
    </xsd:element>
    <xsd:element name="GEMUEpedia_Dokumentdatum" ma:index="45" nillable="true" ma:displayName="GEMUEpedia_Dokumentdatum" ma:default="00.00.0000 00:00:00" ma:internalName="GEMUEpedia_Dokumentdatum" ma:readOnly="false">
      <xsd:simpleType>
        <xsd:restriction base="dms:Text">
          <xsd:maxLength value="255"/>
        </xsd:restriction>
      </xsd:simpleType>
    </xsd:element>
    <xsd:element name="GEMUEpedia_Vorgaenger_Dokument" ma:index="46" nillable="true" ma:displayName="GEMUEpedia_Vorgaenger_Dokument" ma:list="{405aea2d-9136-450b-8d67-90eb7c631499}" ma:internalName="GEMUEpedia_Vorgaenger_Dokument" ma:showField="GEMUEpedia_Dokument_Artikelnummer" ma:web="6d837a18-9c47-40c7-a629-f0c5c0049791">
      <xsd:simpleType>
        <xsd:restriction base="dms:Lookup"/>
      </xsd:simpleType>
    </xsd:element>
    <xsd:element name="GEMUEpedia_ST4_Dokument" ma:index="48" nillable="true" ma:displayName="GEMUEpedia_ST4_Dokument" ma:default="0" ma:internalName="GEMUEpedia_ST4_Dokument">
      <xsd:simpleType>
        <xsd:restriction base="dms:Boolean"/>
      </xsd:simpleType>
    </xsd:element>
    <xsd:element name="GEMUEpedia_SchemaImport" ma:index="49" nillable="true" ma:displayName="GEMUEpedia_SchemaImport" ma:default="0" ma:internalName="GEMUEpedia_SchemaImport">
      <xsd:simpleType>
        <xsd:restriction base="dms:Boolean"/>
      </xsd:simpleType>
    </xsd:element>
    <xsd:element name="GP_Verwendung_Produktion_Logistik" ma:index="50" nillable="true" ma:displayName="GP_Verwendung_Produktion_Logistik" ma:default="0" ma:internalName="GP_Verwendung_Produktion_Logistik">
      <xsd:simpleType>
        <xsd:restriction base="dms:Boolean"/>
      </xsd:simpleType>
    </xsd:element>
    <xsd:element name="GEMUEpedia_showItemToUser" ma:index="52" nillable="true" ma:displayName="GEMUEpedia_showItemToUser" ma:default="1" ma:internalName="GEMUEpedia_showItemToUser">
      <xsd:simpleType>
        <xsd:restriction base="dms:Boolean"/>
      </xsd:simpleType>
    </xsd:element>
    <xsd:element name="GEMUEpedia_Haendler_Mitarbeiter" ma:index="53" nillable="true" ma:displayName="GEMUEpedia_Haendler_Mitarbeiter" ma:list="{51ba883c-1403-4636-b296-d8322a2aa031}" ma:internalName="GEMUEpedia_Haendler_Mitarbeiter" ma:showField="Titl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PISA_ID" ma:index="54" nillable="true" ma:displayName="GEMUEpedia_Haendler_Mitarbeiter:PISA_ID" ma:list="{51ba883c-1403-4636-b296-d8322a2aa031}" ma:internalName="GEMUEpedia_Haendler_Mitarbeiter_x003A_PISA_ID" ma:readOnly="true" ma:showField="PISA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ID" ma:index="55" nillable="true" ma:displayName="GEMUEpedia_Haendler_Mitarbeiter:ID" ma:list="{51ba883c-1403-4636-b296-d8322a2aa031}" ma:internalName="GEMUEpedia_Haendler_Mitarbeiter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_Mitarbeiter_x003a_Distributor_ID" ma:index="56" nillable="true" ma:displayName="GEMUEpedia_Haendler_Mitarbeiter:Distributor_ID" ma:list="{51ba883c-1403-4636-b296-d8322a2aa031}" ma:internalName="GEMUEpedia_Haendler_Mitarbeiter_x003A_Distributor_ID" ma:readOnly="true" ma:showField="Distributor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" ma:index="57" nillable="true" ma:displayName="GEMUEpedia_Haendlerfreigabe" ma:list="{51ba883c-1403-4636-b296-d8322a2aa031}" ma:internalName="GEMUEpedia_Haendlerfreigabe" ma:showField="Title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_x003a_PISA_ID" ma:index="58" nillable="true" ma:displayName="GEMUEpedia_Haendlerfreigabe:PISA_ID" ma:list="{51ba883c-1403-4636-b296-d8322a2aa031}" ma:internalName="GEMUEpedia_Haendlerfreigabe_x003A_PISA_ID" ma:readOnly="true" ma:showField="PISA_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MUEpedia_Haendlerfreigabe_x003a_ID" ma:index="59" nillable="true" ma:displayName="GEMUEpedia_Haendlerfreigabe:ID" ma:list="{51ba883c-1403-4636-b296-d8322a2aa031}" ma:internalName="GEMUEpedia_Haendlerfreigabe_x003A_ID" ma:readOnly="true" ma:showField="ID" ma:web="6d837a18-9c47-40c7-a629-f0c5c0049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P_Kein_Internet_Export" ma:index="62" nillable="true" ma:displayName="GP_Kein_Internet_Export" ma:default="0" ma:internalName="GP_Kein_Internet_Export">
      <xsd:simpleType>
        <xsd:restriction base="dms:Boolean"/>
      </xsd:simpleType>
    </xsd:element>
    <xsd:element name="GP_Dokumentdatum_Date" ma:index="63" nillable="true" ma:displayName="GP_Dokumentdatum_Date" ma:format="DateTime" ma:internalName="GP_Dokumentdatum_Date" ma:readOnly="false">
      <xsd:simpleType>
        <xsd:restriction base="dms:DateTime"/>
      </xsd:simpleType>
    </xsd:element>
    <xsd:element name="GEMUEpedia_Dokument_Systembau" ma:index="64" nillable="true" ma:displayName="GEMUEpedia_Dokument_Systembau" ma:default="0" ma:internalName="GEMUEpedia_Dokument_Systembau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21f6b-8323-40ce-9958-0876ccbe7baf" elementFormDefault="qualified">
    <xsd:import namespace="http://schemas.microsoft.com/office/2006/documentManagement/types"/>
    <xsd:import namespace="http://schemas.microsoft.com/office/infopath/2007/PartnerControls"/>
    <xsd:element name="FilenameforEdit" ma:index="38" nillable="true" ma:displayName="FilenameforEdit" ma:internalName="FilenameforEdit">
      <xsd:simpleType>
        <xsd:restriction base="dms:Text">
          <xsd:maxLength value="255"/>
        </xsd:restriction>
      </xsd:simpleType>
    </xsd:element>
    <xsd:element name="GEMUEpedia_Gruppierungskenner" ma:index="60" nillable="true" ma:displayName="GEMUEpedia_Gruppierungskenner" ma:internalName="GEMUEpedia_Gruppierungskenner">
      <xsd:simpleType>
        <xsd:restriction base="dms:Text">
          <xsd:maxLength value="255"/>
        </xsd:restriction>
      </xsd:simpleType>
    </xsd:element>
    <xsd:element name="Conexo_Icon_Statuts" ma:index="66" nillable="true" ma:displayName="Conexo_Icon_Statuts" ma:format="Dropdown" ma:internalName="Conexo_Icon_Statuts">
      <xsd:simpleType>
        <xsd:restriction base="dms:Choice">
          <xsd:enumeration value="-"/>
          <xsd:enumeration value="Manuell erstellt - In Regeltabelle"/>
          <xsd:enumeration value="Manuell erstellt - In Regeltabelle Bildname lang"/>
          <xsd:enumeration value="Manuell erstellt - Nicht in Regeltabelle"/>
          <xsd:enumeration value="Workflow erstellt"/>
        </xsd:restriction>
      </xsd:simpleType>
    </xsd:element>
    <xsd:element name="StartSync_SPO" ma:index="69" nillable="true" ma:displayName="StartSync_SPO" ma:internalName="StartSync_SP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>
  <Display>DocumentLibraryForm</Display>
  <Edit>DocumentLibraryForm</Edit>
  <New>DocumentLibraryForm</New>
  <MobileDisplayFormUrl/>
  <MobileEditFormUrl/>
  <MobileNewFormUrl/>
</FormTemplates>
</file>

<file path=customXml/item3.xml><?xml version="1.0" encoding="utf-8"?>
<?mso-contentType ?>
<FormTemplates xmlns="http://schemas.microsoft.com/sharepoint/v3/contenttype/forms">
  <Display>NFListDisplayForm</Display>
  <Edit>NFListEditForm</Edit>
  <New>NFListEditForm</New>
</FormTemplates>
</file>

<file path=customXml/item4.xml><?xml version="1.0" encoding="utf-8"?>
<?mso-contentType ?>
<FormUrls xmlns="http://schemas.microsoft.com/sharepoint/v3/contenttype/forms/url">
  <MobileDisplay>_layouts/15/NintexForms/Mobile/DispForm.aspx</MobileDisplay>
  <MobileEdit>_layouts/15/NintexForms/Mobile/EditForm.aspx</MobileEdit>
  <MobileNew>_layouts/15/NintexForms/Mobile/NewForm.aspx</MobileNew>
</FormUrl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MUEpedia_FreigabestatusLookup xmlns="6d837a18-9c47-40c7-a629-f0c5c0049791">1</GEMUEpedia_FreigabestatusLookup>
    <GEMUEpedia_DokumenttypLookup xmlns="6d837a18-9c47-40c7-a629-f0c5c0049791">156</GEMUEpedia_DokumenttypLookup>
    <GEMUEpedia_showItemToUser xmlns="6d837a18-9c47-40c7-a629-f0c5c0049791">true</GEMUEpedia_showItemToUser>
    <GEMUEpedia_gueltig_ab xmlns="6d837a18-9c47-40c7-a629-f0c5c0049791" xsi:nil="true"/>
    <GEMUEpedia_Haendler_Mitarbeiter xmlns="6d837a18-9c47-40c7-a629-f0c5c0049791"/>
    <GEMUEpedia_SoftwareVersion xmlns="6d837a18-9c47-40c7-a629-f0c5c0049791" xsi:nil="true"/>
    <GEMUEpedia_WettberwerberLookup xmlns="6d837a18-9c47-40c7-a629-f0c5c0049791" xsi:nil="true"/>
    <GEMUEpedia_Dokument_Artikelnummer xmlns="6d837a18-9c47-40c7-a629-f0c5c0049791" xsi:nil="true"/>
    <GEMUEpedia_BroschuerenkennerLookup xmlns="6d837a18-9c47-40c7-a629-f0c5c0049791" xsi:nil="true"/>
    <ST4_Konformitaeten_Zulassungen xmlns="6d837a18-9c47-40c7-a629-f0c5c0049791"/>
    <GEMUEpedia_DokumentationAktuell xmlns="6d837a18-9c47-40c7-a629-f0c5c0049791">true</GEMUEpedia_DokumentationAktuell>
    <GEMUEpedia_Druckdatei xmlns="6d837a18-9c47-40c7-a629-f0c5c0049791">false</GEMUEpedia_Druckdatei>
    <GEMUEpedia_Verantwortlicher xmlns="6d837a18-9c47-40c7-a629-f0c5c0049791">
      <UserInfo>
        <DisplayName/>
        <AccountId xsi:nil="true"/>
        <AccountType/>
      </UserInfo>
    </GEMUEpedia_Verantwortlicher>
    <GEMUEpedia_customVersion xmlns="6d837a18-9c47-40c7-a629-f0c5c0049791">2022.05.30</GEMUEpedia_customVersion>
    <IconOverlay xmlns="http://schemas.microsoft.com/sharepoint/v4" xsi:nil="true"/>
    <GEMUEpedia_DokumentsprachenLookup xmlns="6d837a18-9c47-40c7-a629-f0c5c0049791">
      <Value>38</Value>
      <Value>46</Value>
    </GEMUEpedia_DokumentsprachenLookup>
    <GEMUEpedia_SchemaImport xmlns="6d837a18-9c47-40c7-a629-f0c5c0049791">false</GEMUEpedia_SchemaImport>
    <GP_Kein_Internet_Export xmlns="6d837a18-9c47-40c7-a629-f0c5c0049791">false</GP_Kein_Internet_Export>
    <GEMUEpedia_Haendlerfreigabe xmlns="6d837a18-9c47-40c7-a629-f0c5c0049791"/>
    <FormData xmlns="http://schemas.microsoft.com/sharepoint/v3">&lt;?xml version="1.0" encoding="utf-8"?&gt;&lt;FormVariables&gt;&lt;Version /&gt;&lt;CheckboxMinEinProduktFuerInternet type="System.Boolean"&gt;True&lt;/CheckboxMinEinProduktFuerInternet&gt;&lt;_x0030_93fd187-9dcb-4552-af31-6c16b5302a91 type="System.String"&gt;Overview of flange connections for wafer valves GEM&amp;amp;#220; R470 Tugela.pptx&lt;/_x0030_93fd187-9dcb-4552-af31-6c16b5302a91&gt;&lt;_x0030_dc9372e-fb9f-4513-bb06-ec44060524c1 type="System.String"&gt;[2737,2738,2739,2740]&lt;/_x0030_dc9372e-fb9f-4513-bb06-ec44060524c1&gt;&lt;_x0031_cd0763e-33a8-422c-b64f-892b62709f90 type="System.String"&gt;Zuletzt ausgew&amp;amp;#228;hlt: R478 Elektromotorisch bet&amp;amp;#228;tigte Absperrklappe&lt;/_x0031_cd0763e-33a8-422c-b64f-892b62709f90&gt;&lt;_x0036_9a10b37-1110-4e40-af81-c06423fdce4a type="System.String"&gt;Dokument wird ins Internet exportiert&lt;/_x0036_9a10b37-1110-4e40-af81-c06423fdce4a&gt;&lt;e3c5f4f1-7f75-4ad9-b2d5-3391d1800185 type="System.String"&gt;&lt;/e3c5f4f1-7f75-4ad9-b2d5-3391d1800185&gt;&lt;/FormVariables&gt;</FormData>
    <GEMUEpedia_Vorgaenger_Dokument xmlns="6d837a18-9c47-40c7-a629-f0c5c0049791" xsi:nil="true"/>
    <GEMUEpedia_Dokumentname_Internet xmlns="6d837a18-9c47-40c7-a629-f0c5c0049791">Technical information / Technical information GEMÜ R470, R471, R477, R478 pptx (US)</GEMUEpedia_Dokumentname_Internet>
    <GEMUEpedia_forceUpdate xmlns="6d837a18-9c47-40c7-a629-f0c5c0049791">false</GEMUEpedia_forceUpdate>
    <GEMUEpedia_Dokument_Systembau xmlns="6d837a18-9c47-40c7-a629-f0c5c0049791">false</GEMUEpedia_Dokument_Systembau>
    <ST4_Branchen xmlns="6d837a18-9c47-40c7-a629-f0c5c0049791">
      <Value>3</Value>
      <Value>1</Value>
      <Value>4</Value>
      <Value>5</Value>
      <Value>2</Value>
      <Value>6</Value>
      <Value>7</Value>
      <Value>9</Value>
      <Value>8</Value>
    </ST4_Branchen>
    <GEMUEpedia_Export_Conexo xmlns="6d837a18-9c47-40c7-a629-f0c5c0049791">false</GEMUEpedia_Export_Conexo>
    <GEMUEpedia_Gruppierungskenner xmlns="ebf21f6b-8323-40ce-9958-0876ccbe7baf" xsi:nil="true"/>
    <GEMUEpedia_Dokumentdatum xmlns="6d837a18-9c47-40c7-a629-f0c5c0049791">30.05.2022 00:00:00</GEMUEpedia_Dokumentdatum>
    <GEMUEpedia_Dokument_Masterartikelnummer xmlns="6d837a18-9c47-40c7-a629-f0c5c0049791" xsi:nil="true"/>
    <GEMUEpedia_ST4_Dokument xmlns="6d837a18-9c47-40c7-a629-f0c5c0049791">false</GEMUEpedia_ST4_Dokument>
    <GP_Dokumentdatum_Date xmlns="6d837a18-9c47-40c7-a629-f0c5c0049791">2022-05-29T22:00:00+00:00</GP_Dokumentdatum_Date>
    <Conexo_Icon_Statuts xmlns="ebf21f6b-8323-40ce-9958-0876ccbe7baf" xsi:nil="true"/>
    <GP_Verwendung_Produktion_Logistik xmlns="6d837a18-9c47-40c7-a629-f0c5c0049791">false</GP_Verwendung_Produktion_Logistik>
    <GEMUEProdukttypLookup xmlns="6d837a18-9c47-40c7-a629-f0c5c0049791">
      <Value>2737</Value>
      <Value>2738</Value>
      <Value>2739</Value>
      <Value>2740</Value>
    </GEMUEProdukttypLookup>
    <GEMUEpedia_gueltig_bis xmlns="6d837a18-9c47-40c7-a629-f0c5c0049791" xsi:nil="true"/>
    <FilenameforEdit xmlns="ebf21f6b-8323-40ce-9958-0876ccbe7baf" xsi:nil="true"/>
    <ST4_Produktart xmlns="6d837a18-9c47-40c7-a629-f0c5c0049791">
      <Value>36</Value>
    </ST4_Produktart>
    <StartSync_SPO xmlns="ebf21f6b-8323-40ce-9958-0876ccbe7baf" xsi:nil="true"/>
  </documentManagement>
</p:properties>
</file>

<file path=customXml/itemProps1.xml><?xml version="1.0" encoding="utf-8"?>
<ds:datastoreItem xmlns:ds="http://schemas.openxmlformats.org/officeDocument/2006/customXml" ds:itemID="{C1A6F3CE-F9C0-40BD-9671-924E9C00E199}"/>
</file>

<file path=customXml/itemProps2.xml><?xml version="1.0" encoding="utf-8"?>
<ds:datastoreItem xmlns:ds="http://schemas.openxmlformats.org/officeDocument/2006/customXml" ds:itemID="{F05637A0-70E1-47AD-A740-D8F65053B3D8}"/>
</file>

<file path=customXml/itemProps3.xml><?xml version="1.0" encoding="utf-8"?>
<ds:datastoreItem xmlns:ds="http://schemas.openxmlformats.org/officeDocument/2006/customXml" ds:itemID="{9996A99C-069B-4ED7-A52E-43419EC509E3}"/>
</file>

<file path=customXml/itemProps4.xml><?xml version="1.0" encoding="utf-8"?>
<ds:datastoreItem xmlns:ds="http://schemas.openxmlformats.org/officeDocument/2006/customXml" ds:itemID="{3A412FAC-682A-4005-BE6F-C8E268C645AA}"/>
</file>

<file path=customXml/itemProps5.xml><?xml version="1.0" encoding="utf-8"?>
<ds:datastoreItem xmlns:ds="http://schemas.openxmlformats.org/officeDocument/2006/customXml" ds:itemID="{94155816-7470-4DC6-A2F8-FC786A281608}"/>
</file>

<file path=docProps/app.xml><?xml version="1.0" encoding="utf-8"?>
<Properties xmlns="http://schemas.openxmlformats.org/officeDocument/2006/extended-properties" xmlns:vt="http://schemas.openxmlformats.org/officeDocument/2006/docPropsVTypes">
  <Template>GEMÜ_PowerPoint_Vorlage_16x9</Template>
  <TotalTime>0</TotalTime>
  <Words>141</Words>
  <Application>Microsoft Office PowerPoint</Application>
  <PresentationFormat>Breitbild</PresentationFormat>
  <Paragraphs>76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Wingdings</vt:lpstr>
      <vt:lpstr>Master_DE_22122017</vt:lpstr>
      <vt:lpstr>Overview of flange connections for wafer valves for GEMÜ R470 Tugela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Übersicht zu Flanschanschlüsse bei Wafer Armaturen</dc:title>
  <dc:creator>Mann, Sarah</dc:creator>
  <cp:lastModifiedBy>Mann, Sarah</cp:lastModifiedBy>
  <cp:revision>6</cp:revision>
  <dcterms:created xsi:type="dcterms:W3CDTF">2022-03-22T16:11:01Z</dcterms:created>
  <dcterms:modified xsi:type="dcterms:W3CDTF">2022-05-30T13:42:01Z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0x010100ADE3F3D7C850F94C8B1F971DDB546BF80200FD9DF41FD4B23D44B453F9AFBDA1408E</vt:lpwstr>
  </property>
  <property fmtid="{D5CDD505-2E9C-101B-9397-08002B2CF9AE}" pid="3" name="WorkflowChangePath">
    <vt:lpwstr>a066591a-4cb5-4fed-98d3-991165430abe,3;c1c72e08-1963-4992-ba9a-f023e1d2bfd2,4;</vt:lpwstr>
  </property>
</Properties>
</file>